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060d1b36-6c4a-4485-957a-1ad15cc99f2d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3" y="0"/>
            <a:ext cx="121595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42374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0799" y="1170104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7">
            <a:alphaModFix/>
          </a:blip>
          <a:srcRect l="34399" t="14744" r="34447" b="10000"/>
          <a:stretch/>
        </p:blipFill>
        <p:spPr>
          <a:xfrm rot="-375463">
            <a:off x="571206" y="2878997"/>
            <a:ext cx="2405890" cy="326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33711" y="1564099"/>
            <a:ext cx="3547653" cy="4584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7777274" y="1564099"/>
            <a:ext cx="389319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C8B37"/>
                </a:solidFill>
                <a:latin typeface="Impact"/>
                <a:ea typeface="Impact"/>
                <a:cs typeface="Impact"/>
                <a:sym typeface="Impact"/>
              </a:rPr>
              <a:t>Jezične djelatnosti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276" y="620922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181" y="-262617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6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31423" y="2103576"/>
            <a:ext cx="2308466" cy="236906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8105817" y="1556026"/>
            <a:ext cx="17508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7721810" y="2666374"/>
            <a:ext cx="307308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Kojim vještinama trebaš ovladati tijekom svog školovanja?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8">
            <a:alphaModFix/>
          </a:blip>
          <a:srcRect t="1375" b="848"/>
          <a:stretch/>
        </p:blipFill>
        <p:spPr>
          <a:xfrm rot="-158296">
            <a:off x="1110214" y="791881"/>
            <a:ext cx="4088959" cy="5500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03" y="1481849"/>
            <a:ext cx="7024864" cy="220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1306" y="1035698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181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53659" y="4175323"/>
            <a:ext cx="2461007" cy="252560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8650640" y="1952133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2545752" y="778908"/>
            <a:ext cx="51158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Promotri. Koje su jezične djelatnosti? </a:t>
            </a:r>
            <a:endParaRPr sz="2400" dirty="0"/>
          </a:p>
        </p:txBody>
      </p:sp>
      <p:sp>
        <p:nvSpPr>
          <p:cNvPr id="120" name="Google Shape;120;p16"/>
          <p:cNvSpPr txBox="1"/>
          <p:nvPr/>
        </p:nvSpPr>
        <p:spPr>
          <a:xfrm>
            <a:off x="2228951" y="3908750"/>
            <a:ext cx="1257272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govorenje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4035834" y="3908750"/>
            <a:ext cx="1008530" cy="40011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čitanje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688106" y="4130645"/>
            <a:ext cx="10665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5643761" y="3899884"/>
            <a:ext cx="1110922" cy="408975"/>
          </a:xfrm>
          <a:prstGeom prst="rect">
            <a:avLst/>
          </a:prstGeom>
          <a:solidFill>
            <a:srgbClr val="8099D5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pisanje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440137" y="3925961"/>
            <a:ext cx="1257272" cy="400110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slušanje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8227527" y="3009867"/>
            <a:ext cx="271327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JEZIČNE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800" b="1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DJELATNOSTI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 rotWithShape="1">
          <a:blip r:embed="rId3">
            <a:alphaModFix/>
          </a:blip>
          <a:srcRect l="-785" t="6404" r="785" b="20181"/>
          <a:stretch/>
        </p:blipFill>
        <p:spPr>
          <a:xfrm>
            <a:off x="1011117" y="702852"/>
            <a:ext cx="6723142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0961" y="1361633"/>
            <a:ext cx="4237881" cy="38199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55352" y="4584215"/>
            <a:ext cx="1982762" cy="203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181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8722661" y="2119071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8615966" y="3138118"/>
            <a:ext cx="1952343" cy="646331"/>
          </a:xfrm>
          <a:prstGeom prst="rect">
            <a:avLst/>
          </a:prstGeom>
          <a:solidFill>
            <a:srgbClr val="D58F6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slušanje</a:t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271415" y="2411459"/>
            <a:ext cx="424893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D58F68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prepoznati slušanje radi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adovoljstva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slušanje sadržaja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usmjereno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narazumijevanje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zapamćivanje poruka</a:t>
            </a:r>
            <a:endParaRPr sz="2400" dirty="0"/>
          </a:p>
        </p:txBody>
      </p:sp>
      <p:sp>
        <p:nvSpPr>
          <p:cNvPr id="138" name="Google Shape;138;p17"/>
          <p:cNvSpPr txBox="1"/>
          <p:nvPr/>
        </p:nvSpPr>
        <p:spPr>
          <a:xfrm>
            <a:off x="271415" y="4218235"/>
            <a:ext cx="324463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D58F68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izdvajati ključne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riječi i pisati kratke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bilješke o slušanome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tekstu</a:t>
            </a:r>
            <a:endParaRPr sz="2400"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4625301" y="4584215"/>
            <a:ext cx="265190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D58F68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prepričavati slušani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tekst služeći se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bilješkama</a:t>
            </a:r>
            <a:endParaRPr sz="2400"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4671184" y="2444910"/>
            <a:ext cx="322627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D58F68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objašnjavati nepoznate riječi na temelju vođenoga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razgovora i uporabe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rječnika</a:t>
            </a:r>
            <a:endParaRPr sz="2400" dirty="0"/>
          </a:p>
        </p:txBody>
      </p:sp>
      <p:pic>
        <p:nvPicPr>
          <p:cNvPr id="142" name="Google Shape;142;p17" descr="Orange Circle Logo - Free image on Pixabay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48517" y="371926"/>
            <a:ext cx="2170153" cy="21433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8"/>
          <p:cNvPicPr preferRelativeResize="0"/>
          <p:nvPr/>
        </p:nvPicPr>
        <p:blipFill rotWithShape="1">
          <a:blip r:embed="rId3">
            <a:alphaModFix/>
          </a:blip>
          <a:srcRect l="-785" t="6404" r="785" b="20181"/>
          <a:stretch/>
        </p:blipFill>
        <p:spPr>
          <a:xfrm>
            <a:off x="1267040" y="669844"/>
            <a:ext cx="6723142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1756" y="1154336"/>
            <a:ext cx="3844414" cy="379970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10205" y="4442716"/>
            <a:ext cx="2254479" cy="231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51" name="Google Shape;151;p18"/>
          <p:cNvSpPr txBox="1"/>
          <p:nvPr/>
        </p:nvSpPr>
        <p:spPr>
          <a:xfrm>
            <a:off x="8748181" y="2056484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pic>
        <p:nvPicPr>
          <p:cNvPr id="152" name="Google Shape;152;p18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/>
        </p:nvSpPr>
        <p:spPr>
          <a:xfrm>
            <a:off x="8308370" y="2986958"/>
            <a:ext cx="2470619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govorenje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4166914" y="4442716"/>
            <a:ext cx="308993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prepoznavati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različite svrhe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govorenja: osobna,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obrazovna i javna</a:t>
            </a:r>
            <a:endParaRPr sz="2400" dirty="0"/>
          </a:p>
        </p:txBody>
      </p:sp>
      <p:sp>
        <p:nvSpPr>
          <p:cNvPr id="155" name="Google Shape;155;p18"/>
          <p:cNvSpPr txBox="1"/>
          <p:nvPr/>
        </p:nvSpPr>
        <p:spPr>
          <a:xfrm>
            <a:off x="373091" y="2145619"/>
            <a:ext cx="2313122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primjenjivati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različite govorne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činove: zahtjev,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isprika, zahvala 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poziv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854286" y="4409739"/>
            <a:ext cx="325752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razgovarati sa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svrhom razmjene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informacija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2687452" y="2715085"/>
            <a:ext cx="2414753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opisivati prema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jednostavnoj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kompozicijskoj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strukturi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5416949" y="2651288"/>
            <a:ext cx="2305964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pripovijedati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kronološki nižući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događaje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18" descr="Orange Circle Logo - Free image on Pixabay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76495" y="313633"/>
            <a:ext cx="2170153" cy="21433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9"/>
          <p:cNvPicPr preferRelativeResize="0"/>
          <p:nvPr/>
        </p:nvPicPr>
        <p:blipFill rotWithShape="1">
          <a:blip r:embed="rId3">
            <a:alphaModFix/>
          </a:blip>
          <a:srcRect l="-785" t="6404" r="785" b="20181"/>
          <a:stretch/>
        </p:blipFill>
        <p:spPr>
          <a:xfrm>
            <a:off x="1142738" y="524755"/>
            <a:ext cx="6723142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0476" y="1054465"/>
            <a:ext cx="4185950" cy="41342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53451" y="4239365"/>
            <a:ext cx="2277293" cy="233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8859139" y="2062140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6831106" y="2576831"/>
            <a:ext cx="2259106" cy="753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8773836" y="2937193"/>
            <a:ext cx="1934183" cy="707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čitanje</a:t>
            </a:r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321757" y="2430845"/>
            <a:ext cx="261589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izdvajati ključne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riječi i pisati kratke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bilješke</a:t>
            </a:r>
            <a:endParaRPr sz="2400" dirty="0"/>
          </a:p>
        </p:txBody>
      </p:sp>
      <p:sp>
        <p:nvSpPr>
          <p:cNvPr id="175" name="Google Shape;175;p19"/>
          <p:cNvSpPr txBox="1"/>
          <p:nvPr/>
        </p:nvSpPr>
        <p:spPr>
          <a:xfrm>
            <a:off x="193964" y="4115238"/>
            <a:ext cx="2743683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prepričavati tekst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služeći se bilješkama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3681541" y="4273500"/>
            <a:ext cx="313504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služiti se sadržajem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kazalom pojmova pri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traženju informacija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3733707" y="2411538"/>
            <a:ext cx="3742514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ovladavati osnovnim tehnikama pretraživanja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interneta i knjižničnih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kataloga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9" descr="Orange Circle Logo - Free image on Pixabay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79330" y="211165"/>
            <a:ext cx="2170153" cy="21433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0"/>
          <p:cNvPicPr preferRelativeResize="0"/>
          <p:nvPr/>
        </p:nvPicPr>
        <p:blipFill rotWithShape="1">
          <a:blip r:embed="rId3">
            <a:alphaModFix/>
          </a:blip>
          <a:srcRect l="-785" t="6404" r="785" b="20181"/>
          <a:stretch/>
        </p:blipFill>
        <p:spPr>
          <a:xfrm>
            <a:off x="1141960" y="525860"/>
            <a:ext cx="6723142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0383" y="1134937"/>
            <a:ext cx="4223759" cy="417161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246" y="4689039"/>
            <a:ext cx="2211887" cy="226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180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8" name="Google Shape;188;p20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 txBox="1"/>
          <p:nvPr/>
        </p:nvSpPr>
        <p:spPr>
          <a:xfrm>
            <a:off x="8751658" y="2425182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91" name="Google Shape;191;p20"/>
          <p:cNvSpPr txBox="1"/>
          <p:nvPr/>
        </p:nvSpPr>
        <p:spPr>
          <a:xfrm>
            <a:off x="8630156" y="3431212"/>
            <a:ext cx="2055628" cy="707886"/>
          </a:xfrm>
          <a:prstGeom prst="rect">
            <a:avLst/>
          </a:prstGeom>
          <a:solidFill>
            <a:srgbClr val="8099D5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pisanje</a:t>
            </a:r>
            <a:endParaRPr/>
          </a:p>
        </p:txBody>
      </p:sp>
      <p:sp>
        <p:nvSpPr>
          <p:cNvPr id="192" name="Google Shape;192;p20"/>
          <p:cNvSpPr txBox="1"/>
          <p:nvPr/>
        </p:nvSpPr>
        <p:spPr>
          <a:xfrm>
            <a:off x="3119134" y="2317519"/>
            <a:ext cx="23103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8099D5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pisati tekst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trodijelne strukture</a:t>
            </a:r>
            <a:endParaRPr sz="2400" dirty="0"/>
          </a:p>
        </p:txBody>
      </p:sp>
      <p:sp>
        <p:nvSpPr>
          <p:cNvPr id="193" name="Google Shape;193;p20"/>
          <p:cNvSpPr txBox="1"/>
          <p:nvPr/>
        </p:nvSpPr>
        <p:spPr>
          <a:xfrm>
            <a:off x="5429484" y="3807795"/>
            <a:ext cx="2330643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8099D5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svjesno i točno citirati autorsko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djelo poštujući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intelektualno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vlasništvo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5310182" y="2330065"/>
            <a:ext cx="2154286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8099D5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dirty="0">
                <a:solidFill>
                  <a:srgbClr val="8099D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provjeravati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točnost informacija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2906881" y="3811206"/>
            <a:ext cx="2474951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8099D5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pisati bilješke o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temi: u natuknicama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navoditi podteme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razrađujući temu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87623" y="3823851"/>
            <a:ext cx="2828543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8099D5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povezivati temu sa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stečenim znanjem 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iskustvom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0"/>
          <p:cNvSpPr txBox="1"/>
          <p:nvPr/>
        </p:nvSpPr>
        <p:spPr>
          <a:xfrm>
            <a:off x="201716" y="2293525"/>
            <a:ext cx="2633515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8099D5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čitati i istraživati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temi u različitim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izvorima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0" descr="Orange Circle Logo - Free image on Pixabay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97135" y="137518"/>
            <a:ext cx="2170153" cy="21433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6329" y="651267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6" name="Google Shape;20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0315" y="3430378"/>
            <a:ext cx="3029221" cy="310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08" name="Google Shape;208;p21"/>
          <p:cNvSpPr txBox="1"/>
          <p:nvPr/>
        </p:nvSpPr>
        <p:spPr>
          <a:xfrm>
            <a:off x="8279673" y="1748435"/>
            <a:ext cx="17931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09" name="Google Shape;209;p21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1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21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623293" y="2560050"/>
            <a:ext cx="3045698" cy="107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1955530" y="1266217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3" name="Google Shape;213;p21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1929911" y="2952443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14" name="Google Shape;214;p21"/>
          <p:cNvSpPr txBox="1"/>
          <p:nvPr/>
        </p:nvSpPr>
        <p:spPr>
          <a:xfrm>
            <a:off x="3261432" y="1396170"/>
            <a:ext cx="17285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Napiši priču prema zadanim uputama.</a:t>
            </a:r>
            <a:endParaRPr/>
          </a:p>
        </p:txBody>
      </p:sp>
      <p:sp>
        <p:nvSpPr>
          <p:cNvPr id="215" name="Google Shape;215;p21"/>
          <p:cNvSpPr txBox="1"/>
          <p:nvPr/>
        </p:nvSpPr>
        <p:spPr>
          <a:xfrm>
            <a:off x="3261432" y="3139217"/>
            <a:ext cx="208428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Opiši situaciju u kojoj se pojavljuješ kao govornik/govornica.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213</Words>
  <Application>Microsoft Office PowerPoint</Application>
  <PresentationFormat>Široki zaslon</PresentationFormat>
  <Paragraphs>83</Paragraphs>
  <Slides>9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2</cp:revision>
  <dcterms:modified xsi:type="dcterms:W3CDTF">2020-09-09T19:19:07Z</dcterms:modified>
</cp:coreProperties>
</file>